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60" r:id="rId3"/>
    <p:sldId id="266" r:id="rId4"/>
    <p:sldId id="267" r:id="rId5"/>
    <p:sldId id="258" r:id="rId6"/>
    <p:sldId id="259" r:id="rId7"/>
    <p:sldId id="268" r:id="rId8"/>
    <p:sldId id="263" r:id="rId9"/>
    <p:sldId id="269" r:id="rId10"/>
    <p:sldId id="271" r:id="rId11"/>
    <p:sldId id="273" r:id="rId12"/>
    <p:sldId id="277" r:id="rId13"/>
    <p:sldId id="261" r:id="rId14"/>
    <p:sldId id="262" r:id="rId15"/>
    <p:sldId id="264" r:id="rId16"/>
    <p:sldId id="278" r:id="rId17"/>
    <p:sldId id="265" r:id="rId18"/>
    <p:sldId id="279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382D9-488E-484A-ABE6-5C149CEBDA11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C856-56D9-4A28-93BA-27B43C84D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5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343841"/>
            <a:ext cx="5488322" cy="41156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1667" y="4624652"/>
            <a:ext cx="4612049" cy="373394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2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7EF6F53-5F30-4DEA-8205-C63353D67A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C81284B-12DF-4321-BCD1-8E5EF9FA63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ГИА-9 </a:t>
            </a:r>
          </a:p>
          <a:p>
            <a:pPr marL="0" indent="0" algn="ctr">
              <a:buNone/>
            </a:pPr>
            <a:r>
              <a:rPr lang="ru-RU" sz="8000" dirty="0" smtClean="0"/>
              <a:t>2018 год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45706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603265"/>
              </p:ext>
            </p:extLst>
          </p:nvPr>
        </p:nvGraphicFramePr>
        <p:xfrm>
          <a:off x="107504" y="836712"/>
          <a:ext cx="8856984" cy="5999512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6768752"/>
              </a:tblGrid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химия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Периодическая система химических элементов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Д.И.Менделеева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Таблица растворимости солей, 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кислот </a:t>
                      </a: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оснований в воде; Электрохимический ряд напряжений металлов;  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программное обеспечение 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литература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Полные тексты художественных произведений; Сборники лирики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линейка, не содержащая справочной информации, справочные материалы, содержащие основные формулы курса математики образовательной программы основного общего образования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1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046602"/>
              </p:ext>
            </p:extLst>
          </p:nvPr>
        </p:nvGraphicFramePr>
        <p:xfrm>
          <a:off x="457200" y="836712"/>
          <a:ext cx="822960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137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Географический атлас для 7, 8, и 9 класса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(готовит 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6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оборудование для лабораторной работы (готовит ППЭ),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средства воспроизведения аудиозаписи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орфографический словарь (ППЭ)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биология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rmAutofit fontScale="92500"/>
          </a:bodyPr>
          <a:lstStyle/>
          <a:p>
            <a:r>
              <a:rPr lang="ru-RU" dirty="0"/>
              <a:t>*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Непрограммируемый калькулятор: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 (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sin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tg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ctg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arcsin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arccos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>
                <a:latin typeface="Arial" pitchFamily="34" charset="0"/>
                <a:cs typeface="Arial" pitchFamily="34" charset="0"/>
              </a:rPr>
              <a:t>arctg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б) не осуществляет функции средства связи, хранилища базы данных и не имеет доступа к сетям передачи данных (в том числе к сети «Интернет»).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1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расписание      ГИА-9         2018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720596"/>
              </p:ext>
            </p:extLst>
          </p:nvPr>
        </p:nvGraphicFramePr>
        <p:xfrm>
          <a:off x="395535" y="705252"/>
          <a:ext cx="8424937" cy="5381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1485"/>
                <a:gridCol w="5823452"/>
              </a:tblGrid>
              <a:tr h="426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Дата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ОГЭ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25мая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89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русский язык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4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мая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чтв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обществознание, биология, литература, информатика и ИКТ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67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физика, информатика и ИКТ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65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(</a:t>
                      </a:r>
                      <a:r>
                        <a:rPr lang="ru-RU" sz="2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вт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48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история,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химия,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география, физика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4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9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/>
              <a:t>Проект расписания ГИА-9         </a:t>
            </a:r>
            <a:r>
              <a:rPr lang="ru-RU" b="1" dirty="0" smtClean="0"/>
              <a:t>2018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317928"/>
              </p:ext>
            </p:extLst>
          </p:nvPr>
        </p:nvGraphicFramePr>
        <p:xfrm>
          <a:off x="683568" y="980727"/>
          <a:ext cx="7416824" cy="5556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5969"/>
                <a:gridCol w="5080855"/>
              </a:tblGrid>
              <a:tr h="440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Дата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ОГЭ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(ср)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русский язык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резерв: математика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6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обществознание, литература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биология, информатика и ИКТ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1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сб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иностранные языки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пн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история,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химия,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география, физика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июня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чтв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29 июня (</a:t>
                      </a:r>
                      <a:r>
                        <a:rPr lang="ru-RU" sz="2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пт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резерв: по всем предметам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4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 smtClean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u="sng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b="1" u="sng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marL="36195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–</a:t>
            </a:r>
            <a:r>
              <a:rPr lang="ru-RU" sz="32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</a:rPr>
              <a:t>иметь при себе средства связи, электронно-вычислительную технику, фото, аудио и видеоаппаратуру, справочные материалы, письменные заметки и иные средства хранения и передачи информации</a:t>
            </a:r>
          </a:p>
          <a:p>
            <a:pPr marL="19050" indent="0" algn="just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94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3300"/>
                </a:solidFill>
                <a:latin typeface="Arial" panose="020B0604020202020204" pitchFamily="34" charset="0"/>
              </a:rPr>
              <a:t>ЗАПРЕЩЕНО  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обучающимся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712968" cy="4776644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Выносить из аудиторий и ППЭ экзаменационные материалы (далее – ЭМ) на бумажном и (или) электронном носителях.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Выносить из аудиторий письменные принадлежности, письменные заметки и иные средства хранения и передачи информации.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Фотографировать ЭМ.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Разговаривать между собой.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Обмениваться любыми материалами и предметами с другими участниками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выходить из аудитории и перемещаться по ППЭ без сопровождения организатора вне аудитории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83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32" y="332656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  <a:cs typeface="Calibri" pitchFamily="34" charset="0"/>
              </a:rPr>
              <a:t>В 2018 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г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д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y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вып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y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ск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н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ики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9-х 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кл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 err="1">
                <a:latin typeface="Calibri" pitchFamily="34" charset="0"/>
                <a:cs typeface="Calibri" pitchFamily="34" charset="0"/>
              </a:rPr>
              <a:t>сс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в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в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err="1" smtClean="0">
                <a:latin typeface="Calibri" pitchFamily="34" charset="0"/>
                <a:cs typeface="Calibri" pitchFamily="34" charset="0"/>
              </a:rPr>
              <a:t>случ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</a:t>
            </a:r>
            <a:r>
              <a:rPr lang="ru-RU" sz="3600" dirty="0">
                <a:latin typeface="Calibri" pitchFamily="34" charset="0"/>
                <a:cs typeface="Calibri" pitchFamily="34" charset="0"/>
              </a:rPr>
              <a:t>е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получения на экзамене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неудовлетворительного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результата 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имеют право пересдать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не только экзамены по обязательным предметам, но и предметы по  выбору, но </a:t>
            </a:r>
            <a:r>
              <a:rPr lang="ru-RU" sz="3600" b="1" u="sng" dirty="0" smtClean="0">
                <a:latin typeface="Calibri" pitchFamily="34" charset="0"/>
                <a:cs typeface="Calibri" pitchFamily="34" charset="0"/>
              </a:rPr>
              <a:t>не более, чем по двум сдаваемым предметам</a:t>
            </a:r>
            <a:endParaRPr lang="ru-RU" sz="3600" b="1" u="sng" dirty="0">
              <a:latin typeface="Calibri" pitchFamily="34" charset="0"/>
              <a:cs typeface="Calibri" pitchFamily="34" charset="0"/>
            </a:endParaRP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43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A91E-DFFD-49B2-B76A-86368C560B13}" type="slidenum">
              <a:rPr lang="ru-RU"/>
              <a:pPr/>
              <a:t>18</a:t>
            </a:fld>
            <a:endParaRPr lang="ru-RU"/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1312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>
                <a:solidFill>
                  <a:srgbClr val="000000"/>
                </a:solidFill>
                <a:latin typeface="Arial" panose="020B0604020202020204" pitchFamily="34" charset="0"/>
              </a:rPr>
              <a:t>Апелляции рассматриваются ТКПК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4110037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latin typeface="Arial" panose="020B0604020202020204" pitchFamily="34" charset="0"/>
              </a:rPr>
              <a:t>О нарушении порядка проведения ГИА</a:t>
            </a: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 – в день проведения, не покидая ППЭ 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latin typeface="Arial" panose="020B0604020202020204" pitchFamily="34" charset="0"/>
              </a:rPr>
              <a:t>Апелляция рассматривается в течение 2-х рабочих дней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2"/>
          </p:nvPr>
        </p:nvSpPr>
        <p:spPr bwMode="auto">
          <a:xfrm>
            <a:off x="4716463" y="1484313"/>
            <a:ext cx="4038600" cy="39163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 b="1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О несогласии с выставленными баллами</a:t>
            </a: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 – в течении 2-х рабочих дней со дня объявления результатов</a:t>
            </a:r>
          </a:p>
          <a:p>
            <a:pPr marL="338138" indent="-338138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Arial Unicode MS" panose="020B0604020202020204" pitchFamily="34" charset="-128"/>
              </a:rPr>
              <a:t>Апелляция рассматривается в течение 4-х рабочих дней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5661025"/>
            <a:ext cx="8280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2400">
                <a:solidFill>
                  <a:srgbClr val="CC0000"/>
                </a:solidFill>
                <a:latin typeface="Tahoma" panose="020B0604030504040204" pitchFamily="34" charset="0"/>
              </a:rPr>
              <a:t>Могут присутствовать: обучающийся, его родители (законные представители), общественные наблюдатели</a:t>
            </a:r>
          </a:p>
        </p:txBody>
      </p:sp>
    </p:spTree>
    <p:extLst>
      <p:ext uri="{BB962C8B-B14F-4D97-AF65-F5344CB8AC3E}">
        <p14:creationId xmlns:p14="http://schemas.microsoft.com/office/powerpoint/2010/main" val="26391192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8080"/>
                </a:solidFill>
                <a:latin typeface="Arial" panose="020B0604020202020204" pitchFamily="34" charset="0"/>
              </a:rPr>
              <a:t>Не прошедшие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208912" cy="499266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spcBef>
                <a:spcPts val="60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dirty="0">
                <a:solidFill>
                  <a:srgbClr val="3333CC"/>
                </a:solidFill>
                <a:latin typeface="Arial" panose="020B0604020202020204" pitchFamily="34" charset="0"/>
              </a:rPr>
              <a:t>Обучающиеся: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не прошедшие ГИА</a:t>
            </a: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на ГИА неудовлетворительные результаты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более чем по двум учебным предметам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fontAlgn="base"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 получившие повторно неудовлетворительный результат по одному из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этих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предметов</a:t>
            </a:r>
          </a:p>
          <a:p>
            <a:pPr marL="446088" lvl="1" indent="0" fontAlgn="base">
              <a:spcBef>
                <a:spcPts val="15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46088" lvl="1" indent="0" algn="ctr" fontAlgn="base">
              <a:spcBef>
                <a:spcPts val="600"/>
              </a:spcBef>
              <a:spcAft>
                <a:spcPct val="0"/>
              </a:spcAft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300" b="1" dirty="0">
                <a:solidFill>
                  <a:srgbClr val="CC3300"/>
                </a:solidFill>
                <a:latin typeface="Arial" panose="020B0604020202020204" pitchFamily="34" charset="0"/>
              </a:rPr>
              <a:t>имеют право пройти ГИА по соответствующим учебным предметам не ранее1 сентября текущего года</a:t>
            </a:r>
          </a:p>
          <a:p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22502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>
                <a:solidFill>
                  <a:srgbClr val="004846"/>
                </a:solidFill>
                <a:latin typeface="Arial" panose="020B0604020202020204" pitchFamily="34" charset="0"/>
              </a:rPr>
              <a:t>Допуск к ГИА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95536" y="1685321"/>
            <a:ext cx="8280400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/>
            <a:r>
              <a:rPr lang="ru-RU" sz="28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ГИА допускаются обучающиеся, не имеющие академической задолженности и в полном объеме выполнившие учебный план или индивидуальный учебный план </a:t>
            </a:r>
          </a:p>
          <a:p>
            <a:pPr algn="ctr"/>
            <a:r>
              <a:rPr lang="ru-RU" sz="2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(имеющие годовые отметки по всем учебным предметам учебного плана за IX класс 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4200740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3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/>
              <a:t>До 1 марта 2018 года обучающиеся пишут  заявление, в котором указывают предметы и формы прохождения ГИА-9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552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512" y="1001551"/>
            <a:ext cx="5544616" cy="2310505"/>
          </a:xfrm>
          <a:prstGeom prst="rect">
            <a:avLst/>
          </a:prstGeom>
          <a:solidFill>
            <a:schemeClr val="bg1"/>
          </a:solidFill>
          <a:ln w="9360">
            <a:solidFill>
              <a:srgbClr val="003399"/>
            </a:solidFill>
            <a:miter lim="800000"/>
            <a:headEnd/>
            <a:tailEnd/>
          </a:ln>
          <a:effectLst/>
          <a:extLst/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</a:pPr>
            <a:r>
              <a:rPr lang="ru-RU" sz="4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ОГЭ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51820" y="3861048"/>
            <a:ext cx="55441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500"/>
              </a:spcBef>
            </a:pPr>
            <a:r>
              <a:rPr lang="ru-RU" sz="48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экзамен – ГВЭ</a:t>
            </a:r>
            <a:endParaRPr lang="ru-RU" sz="48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01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692696"/>
            <a:ext cx="4275827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ru-RU" sz="2400" b="1" dirty="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b="1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математика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1772816"/>
            <a:ext cx="8424614" cy="489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r>
              <a:rPr lang="ru-RU" sz="2400" b="1" dirty="0" smtClean="0">
                <a:solidFill>
                  <a:srgbClr val="993300"/>
                </a:solidFill>
                <a:latin typeface="Tahoma" panose="020B0604030504040204" pitchFamily="34" charset="0"/>
              </a:rPr>
              <a:t>А также 2 предмета (обязательно) </a:t>
            </a:r>
            <a:r>
              <a:rPr lang="ru-RU" sz="2400" b="1" dirty="0">
                <a:solidFill>
                  <a:srgbClr val="993300"/>
                </a:solidFill>
                <a:latin typeface="Tahoma" panose="020B0604030504040204" pitchFamily="34" charset="0"/>
              </a:rPr>
              <a:t>по </a:t>
            </a:r>
            <a:r>
              <a:rPr lang="ru-RU" sz="2400" b="1" dirty="0" smtClean="0">
                <a:solidFill>
                  <a:srgbClr val="993300"/>
                </a:solidFill>
                <a:latin typeface="Tahoma" panose="020B0604030504040204" pitchFamily="34" charset="0"/>
              </a:rPr>
              <a:t>выбору обучающихся</a:t>
            </a:r>
            <a:endParaRPr lang="ru-RU" sz="2400" b="1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b="1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b="1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b="1" dirty="0">
                <a:latin typeface="Tahoma" panose="020B0604030504040204" pitchFamily="34" charset="0"/>
              </a:rPr>
              <a:t> информатика и </a:t>
            </a:r>
            <a:r>
              <a:rPr lang="ru-RU" sz="2400" b="1" dirty="0" smtClean="0">
                <a:latin typeface="Tahoma" panose="020B0604030504040204" pitchFamily="34" charset="0"/>
              </a:rPr>
              <a:t>ИКТ</a:t>
            </a:r>
          </a:p>
          <a:p>
            <a:r>
              <a:rPr lang="ru-RU" sz="2400" b="1" dirty="0" smtClean="0">
                <a:latin typeface="Tahoma" panose="020B0604030504040204" pitchFamily="34" charset="0"/>
              </a:rPr>
              <a:t>НАЧАЛО ВСЕХ ЭКЗАМЕНОВ В 10.00</a:t>
            </a:r>
          </a:p>
        </p:txBody>
      </p:sp>
    </p:spTree>
    <p:extLst>
      <p:ext uri="{BB962C8B-B14F-4D97-AF65-F5344CB8AC3E}">
        <p14:creationId xmlns:p14="http://schemas.microsoft.com/office/powerpoint/2010/main" val="1500601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Основание для получения аттестата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Успешное прохождение </a:t>
            </a:r>
          </a:p>
          <a:p>
            <a:pPr marL="0" indent="0">
              <a:buNone/>
            </a:pPr>
            <a:r>
              <a:rPr lang="ru-RU" sz="5400" u="sng" dirty="0" smtClean="0"/>
              <a:t>по всем 4 сдаваемым </a:t>
            </a:r>
            <a:r>
              <a:rPr lang="ru-RU" sz="5400" dirty="0" smtClean="0"/>
              <a:t>предметам</a:t>
            </a:r>
          </a:p>
          <a:p>
            <a:pPr marL="0" indent="0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580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8080"/>
                </a:solidFill>
                <a:latin typeface="Arial" panose="020B0604020202020204" pitchFamily="34" charset="0"/>
              </a:rPr>
              <a:t>Допуск в ППЭ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8208912" cy="4632628"/>
          </a:xfrm>
        </p:spPr>
        <p:txBody>
          <a:bodyPr/>
          <a:lstStyle/>
          <a:p>
            <a:pPr marL="338138" indent="-338138" fontAlgn="base"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Участники ГИА: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Паспорт (подтверждение личности сопровождающим)</a:t>
            </a:r>
          </a:p>
          <a:p>
            <a:pPr marL="738188" lvl="1" indent="-280988" fontAlgn="base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Font typeface="Tahoma" panose="020B0604030504040204" pitchFamily="34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u="sng" dirty="0">
                <a:solidFill>
                  <a:srgbClr val="000000"/>
                </a:solidFill>
                <a:latin typeface="Arial" panose="020B0604020202020204" pitchFamily="34" charset="0"/>
              </a:rPr>
              <a:t>Наличие в списке распределения (осуществляют руководитель ППЭ и руководитель ОО)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Ручка-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или капиллярная с чернилами черного цвета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необходимости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Специальные технические средства для лиц с ОВЗ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8313" y="5229200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 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56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язык, математика, литература – 235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(3часа 55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Физика, история, обществознание, </a:t>
            </a:r>
            <a:r>
              <a:rPr lang="ru-RU" sz="2800" dirty="0">
                <a:latin typeface="Arial" panose="020B0604020202020204" pitchFamily="34" charset="0"/>
              </a:rPr>
              <a:t>биология</a:t>
            </a:r>
            <a:r>
              <a:rPr lang="ru-RU" sz="2800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– 180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(3 часа)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Информатика и ИКТ – 150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(2часа 30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Химия, география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, – 120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 часа)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язык – 120+15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минут (2 часа + 15 минут)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25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866</Words>
  <Application>Microsoft Office PowerPoint</Application>
  <PresentationFormat>Экран (4:3)</PresentationFormat>
  <Paragraphs>139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Углы</vt:lpstr>
      <vt:lpstr>Презентация PowerPoint</vt:lpstr>
      <vt:lpstr>Допуск к ГИА</vt:lpstr>
      <vt:lpstr>Презентация PowerPoint</vt:lpstr>
      <vt:lpstr>Формы проведения</vt:lpstr>
      <vt:lpstr>Перечень предметов ГИА</vt:lpstr>
      <vt:lpstr>Основание для получения аттестата</vt:lpstr>
      <vt:lpstr>Допуск в ППЭ</vt:lpstr>
      <vt:lpstr>На столе участника:</vt:lpstr>
      <vt:lpstr>Время выполнения работы</vt:lpstr>
      <vt:lpstr>чем разрешено пользоваться </vt:lpstr>
      <vt:lpstr>чем разрешено пользоваться</vt:lpstr>
      <vt:lpstr>Презентация PowerPoint</vt:lpstr>
      <vt:lpstr>расписание      ГИА-9         2018</vt:lpstr>
      <vt:lpstr>Проект расписания ГИА-9         2018</vt:lpstr>
      <vt:lpstr>Презентация PowerPoint</vt:lpstr>
      <vt:lpstr>ЗАПРЕЩЕНО   обучающимся</vt:lpstr>
      <vt:lpstr>Презентация PowerPoint</vt:lpstr>
      <vt:lpstr>Апелляции рассматриваются ТКПК</vt:lpstr>
      <vt:lpstr>Не прошедшие ГИА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14</cp:revision>
  <dcterms:created xsi:type="dcterms:W3CDTF">2016-10-19T11:36:19Z</dcterms:created>
  <dcterms:modified xsi:type="dcterms:W3CDTF">2018-01-23T13:37:17Z</dcterms:modified>
</cp:coreProperties>
</file>